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72" d="100"/>
          <a:sy n="72" d="100"/>
        </p:scale>
        <p:origin x="498" y="84"/>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7/2/2024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7/2/2024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7/2/2024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7/2/2024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7/2/2024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7/2/2024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7/2/2024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7/2/2024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7/2/2024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7/2/2024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7/2/2024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7/2/2024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0.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9.jpeg"/><Relationship Id="rId5" Type="http://schemas.openxmlformats.org/officeDocument/2006/relationships/image" Target="../media/image4.jpeg"/><Relationship Id="rId10" Type="http://schemas.openxmlformats.org/officeDocument/2006/relationships/image" Target="../media/image8.jpeg"/><Relationship Id="rId4" Type="http://schemas.openxmlformats.org/officeDocument/2006/relationships/image" Target="../media/image3.jpg"/><Relationship Id="rId9"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07000"/>
              </a:lnSpc>
              <a:spcAft>
                <a:spcPts val="800"/>
              </a:spcAft>
            </a:pPr>
            <a:r>
              <a:rPr lang="en-GB" sz="1400" b="1" kern="100" dirty="0">
                <a:solidFill>
                  <a:srgbClr val="0070C0"/>
                </a:solidFill>
                <a:effectLst/>
                <a:latin typeface="Helvetica" panose="020B0604020202020204" pitchFamily="34" charset="0"/>
                <a:ea typeface="Aptos" panose="020B0004020202020204" pitchFamily="34" charset="0"/>
                <a:cs typeface="Helvetica" panose="020B0604020202020204" pitchFamily="34" charset="0"/>
              </a:rPr>
              <a:t>Superbly Presented And Much Improved Bay Fronted Terrace House Enjoying Quiet Tucked Away Yet Central Location With Wonderful Estuary And Coastal Views</a:t>
            </a:r>
            <a:r>
              <a:rPr lang="en-GB" sz="1400" b="1" kern="100" dirty="0">
                <a:solidFill>
                  <a:srgbClr val="0070C0"/>
                </a:solidFill>
                <a:latin typeface="Helvetica" panose="020B0604020202020204" pitchFamily="34" charset="0"/>
                <a:ea typeface="Aptos" panose="020B0004020202020204" pitchFamily="34" charset="0"/>
                <a:cs typeface="Helvetica" panose="020B0604020202020204" pitchFamily="34" charset="0"/>
              </a:rPr>
              <a:t> And </a:t>
            </a:r>
            <a:r>
              <a:rPr lang="en-GB" sz="1400" b="1" kern="100" dirty="0">
                <a:solidFill>
                  <a:srgbClr val="0070C0"/>
                </a:solidFill>
                <a:effectLst/>
                <a:latin typeface="Helvetica" panose="020B0604020202020204" pitchFamily="34" charset="0"/>
                <a:ea typeface="Aptos" panose="020B0004020202020204" pitchFamily="34" charset="0"/>
                <a:cs typeface="Helvetica" panose="020B0604020202020204" pitchFamily="34" charset="0"/>
              </a:rPr>
              <a:t>Parking Bay For Two Cars</a:t>
            </a:r>
          </a:p>
          <a:p>
            <a:pPr algn="ctr">
              <a:lnSpc>
                <a:spcPct val="107000"/>
              </a:lnSpc>
              <a:spcAft>
                <a:spcPts val="800"/>
              </a:spcAft>
            </a:pPr>
            <a:r>
              <a:rPr lang="en-GB" sz="1400" kern="100" dirty="0">
                <a:effectLst/>
                <a:latin typeface="Helvetica" panose="020B0604020202020204" pitchFamily="34" charset="0"/>
                <a:ea typeface="Aptos" panose="020B0004020202020204" pitchFamily="34" charset="0"/>
                <a:cs typeface="Helvetica" panose="020B0604020202020204" pitchFamily="34" charset="0"/>
              </a:rPr>
              <a:t> Entrance Vestibule * Reception Hall * </a:t>
            </a:r>
            <a:r>
              <a:rPr lang="en-GB" sz="1400" kern="100" dirty="0">
                <a:latin typeface="Helvetica" panose="020B0604020202020204" pitchFamily="34" charset="0"/>
                <a:ea typeface="Aptos" panose="020B0004020202020204" pitchFamily="34" charset="0"/>
                <a:cs typeface="Helvetica" panose="020B0604020202020204" pitchFamily="34" charset="0"/>
              </a:rPr>
              <a:t>Lounge</a:t>
            </a:r>
            <a:r>
              <a:rPr lang="en-GB" sz="1400" kern="100" dirty="0">
                <a:effectLst/>
                <a:latin typeface="Helvetica" panose="020B0604020202020204" pitchFamily="34" charset="0"/>
                <a:ea typeface="Aptos" panose="020B0004020202020204" pitchFamily="34" charset="0"/>
                <a:cs typeface="Helvetica" panose="020B0604020202020204" pitchFamily="34" charset="0"/>
              </a:rPr>
              <a:t> * Dining Room * Modern Kitchen * Three First Floor Double Bedrooms * Stylish Modern Shower Room/WC * Cloakroom/WC  * Gas Central Heating Via Modern Boiler * </a:t>
            </a:r>
            <a:r>
              <a:rPr lang="en-GB" sz="1400" kern="100" dirty="0">
                <a:latin typeface="Helvetica" panose="020B0604020202020204" pitchFamily="34" charset="0"/>
                <a:ea typeface="Aptos" panose="020B0004020202020204" pitchFamily="34" charset="0"/>
                <a:cs typeface="Helvetica" panose="020B0604020202020204" pitchFamily="34" charset="0"/>
              </a:rPr>
              <a:t>uPVC</a:t>
            </a:r>
            <a:r>
              <a:rPr lang="en-GB" sz="1400" kern="100" dirty="0">
                <a:effectLst/>
                <a:latin typeface="Helvetica" panose="020B0604020202020204" pitchFamily="34" charset="0"/>
                <a:ea typeface="Aptos" panose="020B0004020202020204" pitchFamily="34" charset="0"/>
                <a:cs typeface="Helvetica" panose="020B0604020202020204" pitchFamily="34" charset="0"/>
              </a:rPr>
              <a:t> Double Glazed Windows * South Facing Rear Pa</a:t>
            </a:r>
            <a:r>
              <a:rPr lang="en-GB" sz="1400" kern="100" dirty="0">
                <a:latin typeface="Helvetica" panose="020B0604020202020204" pitchFamily="34" charset="0"/>
                <a:ea typeface="Aptos" panose="020B0004020202020204" pitchFamily="34" charset="0"/>
                <a:cs typeface="Helvetica" panose="020B0604020202020204" pitchFamily="34" charset="0"/>
              </a:rPr>
              <a:t>tio</a:t>
            </a:r>
            <a:r>
              <a:rPr lang="en-GB" sz="1400" kern="100" dirty="0">
                <a:effectLst/>
                <a:latin typeface="Helvetica" panose="020B0604020202020204" pitchFamily="34" charset="0"/>
                <a:ea typeface="Aptos" panose="020B0004020202020204" pitchFamily="34" charset="0"/>
                <a:cs typeface="Helvetica" panose="020B0604020202020204" pitchFamily="34" charset="0"/>
              </a:rPr>
              <a:t> * Viewing Strongly Recommended * No Onward Chain</a:t>
            </a: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£395</a:t>
            </a:r>
            <a:r>
              <a:rPr lang="en-GB" sz="1900" dirty="0">
                <a:solidFill>
                  <a:srgbClr val="000000"/>
                </a:solidFill>
                <a:latin typeface="HelveticaNeueLT-Roman"/>
                <a:ea typeface="Times New Roman" panose="02020603050405020304" pitchFamily="18" charset="0"/>
                <a:cs typeface="HelveticaNeueLT-Roman"/>
              </a:rPr>
              <a:t>,000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sz="1800" dirty="0">
                <a:solidFill>
                  <a:srgbClr val="FFFFFF"/>
                </a:solidFill>
                <a:effectLst/>
                <a:latin typeface="HelveticaNeueLT-Medium"/>
                <a:ea typeface="Times New Roman" panose="02020603050405020304" pitchFamily="18" charset="0"/>
              </a:rPr>
              <a:t>11 Fairview Terrace, Exmouth, EX8 </a:t>
            </a:r>
            <a:r>
              <a:rPr lang="en-GB" dirty="0">
                <a:solidFill>
                  <a:srgbClr val="FFFFFF"/>
                </a:solidFill>
                <a:latin typeface="HelveticaNeueLT-Medium"/>
                <a:ea typeface="Times New Roman" panose="02020603050405020304" pitchFamily="18" charset="0"/>
              </a:rPr>
              <a:t>2JX</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3" name="Picture 2" descr="A chart with numbers and symbols&#10;&#10;Description automatically generated">
            <a:extLst>
              <a:ext uri="{FF2B5EF4-FFF2-40B4-BE49-F238E27FC236}">
                <a16:creationId xmlns:a16="http://schemas.microsoft.com/office/drawing/2014/main" id="{0D1D19FF-565C-34C5-D2B9-8B3277F47828}"/>
              </a:ext>
            </a:extLst>
          </p:cNvPr>
          <p:cNvPicPr>
            <a:picLocks noChangeAspect="1"/>
          </p:cNvPicPr>
          <p:nvPr/>
        </p:nvPicPr>
        <p:blipFill>
          <a:blip r:embed="rId4"/>
          <a:stretch>
            <a:fillRect/>
          </a:stretch>
        </p:blipFill>
        <p:spPr>
          <a:xfrm>
            <a:off x="2841768" y="7744862"/>
            <a:ext cx="1907654" cy="1850425"/>
          </a:xfrm>
          <a:prstGeom prst="rect">
            <a:avLst/>
          </a:prstGeom>
        </p:spPr>
      </p:pic>
      <p:pic>
        <p:nvPicPr>
          <p:cNvPr id="4" name="Picture 4">
            <a:extLst>
              <a:ext uri="{FF2B5EF4-FFF2-40B4-BE49-F238E27FC236}">
                <a16:creationId xmlns:a16="http://schemas.microsoft.com/office/drawing/2014/main" id="{3C503C6A-4EA3-24BB-A111-6EBFF22E2D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912" y="558651"/>
            <a:ext cx="3107056" cy="24354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434AADFD-6CA8-1796-2120-52491DE431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0242" y="558651"/>
            <a:ext cx="3169523" cy="24354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a:extLst>
              <a:ext uri="{FF2B5EF4-FFF2-40B4-BE49-F238E27FC236}">
                <a16:creationId xmlns:a16="http://schemas.microsoft.com/office/drawing/2014/main" id="{86CDACC8-B127-B55E-7F91-560D9DBD628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3912" y="3110766"/>
            <a:ext cx="3107056" cy="21817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a:extLst>
              <a:ext uri="{FF2B5EF4-FFF2-40B4-BE49-F238E27FC236}">
                <a16:creationId xmlns:a16="http://schemas.microsoft.com/office/drawing/2014/main" id="{498BD249-8ACE-5C79-5225-9AE324B891ED}"/>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9000"/>
                    </a14:imgEffect>
                  </a14:imgLayer>
                </a14:imgProps>
              </a:ext>
            </a:extLst>
          </a:blip>
          <a:srcRect/>
          <a:stretch/>
        </p:blipFill>
        <p:spPr bwMode="auto">
          <a:xfrm>
            <a:off x="3880242" y="3106960"/>
            <a:ext cx="3169523" cy="218841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4">
            <a:extLst>
              <a:ext uri="{FF2B5EF4-FFF2-40B4-BE49-F238E27FC236}">
                <a16:creationId xmlns:a16="http://schemas.microsoft.com/office/drawing/2014/main" id="{8BAE15BD-7ACB-ED27-5C67-88546F3D9DB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5796" y="5429914"/>
            <a:ext cx="3107056" cy="218841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ADA8C058-AA1F-CF71-814F-23A4B61F41C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64975" y="5443562"/>
            <a:ext cx="3207779" cy="21747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B21D68E-D27E-3293-03A5-214DE4D1A20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34066" y="2623694"/>
            <a:ext cx="6345020" cy="4461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5388828"/>
          </a:xfrm>
          <a:prstGeom prst="rect">
            <a:avLst/>
          </a:prstGeom>
          <a:noFill/>
        </p:spPr>
        <p:txBody>
          <a:bodyPr wrap="square" rtlCol="0">
            <a:spAutoFit/>
          </a:bodyPr>
          <a:lstStyle/>
          <a:p>
            <a:pPr algn="ctr"/>
            <a:r>
              <a:rPr lang="en-GB" sz="12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11 Fairview Terrace, Exmouth, EX8 2JX</a:t>
            </a:r>
          </a:p>
          <a:p>
            <a:pPr algn="ctr"/>
            <a:endParaRPr lang="en-GB" sz="1200" dirty="0">
              <a:latin typeface="Helvetica" panose="020B0604020202020204" pitchFamily="34" charset="0"/>
              <a:cs typeface="Helvetica" panose="020B0604020202020204" pitchFamily="34" charset="0"/>
            </a:endParaRPr>
          </a:p>
          <a:p>
            <a:r>
              <a:rPr lang="en-GB" sz="1150" dirty="0">
                <a:latin typeface="Helvetica" panose="020B0604020202020204" pitchFamily="34" charset="0"/>
                <a:cs typeface="Helvetica" panose="020B0604020202020204" pitchFamily="34" charset="0"/>
              </a:rPr>
              <a:t>Pennys are delighted to offer for sale this wonderful example of a period terrace house which has been much improved over recent years by the present owner and now provides a lovely home in a central yet tucked away location with parking for two cars. The accommodation has modern roof covering and central heating system, enjoys two reception rooms, a fitted kitchen, three double bedrooms and stylish shower room/WC and separate cloakroom with WC also on the first floor. From the front elevation windows there is excellent views across the town to the estuary and coastline in the distance.  Viewing is strongly recommended.</a:t>
            </a:r>
          </a:p>
          <a:p>
            <a:endParaRPr lang="en-GB" sz="1150" dirty="0">
              <a:latin typeface="Helvetica" panose="020B0604020202020204" pitchFamily="34" charset="0"/>
              <a:cs typeface="Helvetica" panose="020B0604020202020204" pitchFamily="34" charset="0"/>
            </a:endParaRPr>
          </a:p>
          <a:p>
            <a:r>
              <a:rPr lang="en-GB" sz="1150" b="1" dirty="0">
                <a:latin typeface="Helvetica" panose="020B0604020202020204" pitchFamily="34" charset="0"/>
                <a:cs typeface="Helvetica" panose="020B0604020202020204" pitchFamily="34" charset="0"/>
              </a:rPr>
              <a:t>THE ACCOMMODATION COMPRISES: </a:t>
            </a:r>
            <a:r>
              <a:rPr lang="en-GB" sz="1150" dirty="0">
                <a:latin typeface="Helvetica" panose="020B0604020202020204" pitchFamily="34" charset="0"/>
                <a:cs typeface="Helvetica" panose="020B0604020202020204" pitchFamily="34" charset="0"/>
              </a:rPr>
              <a:t>  uPVC double glazed front door with patterned glass window inset to:</a:t>
            </a:r>
          </a:p>
          <a:p>
            <a:endParaRPr lang="en-GB" sz="1150" dirty="0">
              <a:latin typeface="Helvetica" panose="020B0604020202020204" pitchFamily="34" charset="0"/>
              <a:cs typeface="Helvetica" panose="020B0604020202020204" pitchFamily="34" charset="0"/>
            </a:endParaRPr>
          </a:p>
          <a:p>
            <a:r>
              <a:rPr lang="en-GB" sz="1150" b="1" dirty="0">
                <a:latin typeface="Helvetica" panose="020B0604020202020204" pitchFamily="34" charset="0"/>
                <a:cs typeface="Helvetica" panose="020B0604020202020204" pitchFamily="34" charset="0"/>
              </a:rPr>
              <a:t>ENTRANCE VESTIBULE:</a:t>
            </a:r>
            <a:r>
              <a:rPr lang="en-GB" sz="1150" dirty="0">
                <a:latin typeface="Helvetica" panose="020B0604020202020204" pitchFamily="34" charset="0"/>
                <a:cs typeface="Helvetica" panose="020B0604020202020204" pitchFamily="34" charset="0"/>
              </a:rPr>
              <a:t>  Feature mosaic tiled floor, inner solid wood door with stained glass window inset giving access to:</a:t>
            </a:r>
          </a:p>
          <a:p>
            <a:endParaRPr lang="en-GB" sz="1150" dirty="0">
              <a:latin typeface="Helvetica" panose="020B0604020202020204" pitchFamily="34" charset="0"/>
              <a:cs typeface="Helvetica" panose="020B0604020202020204" pitchFamily="34" charset="0"/>
            </a:endParaRPr>
          </a:p>
          <a:p>
            <a:r>
              <a:rPr lang="en-GB" sz="1150" b="1" dirty="0">
                <a:latin typeface="Helvetica" panose="020B0604020202020204" pitchFamily="34" charset="0"/>
                <a:cs typeface="Helvetica" panose="020B0604020202020204" pitchFamily="34" charset="0"/>
              </a:rPr>
              <a:t>RECEPTION HALL:</a:t>
            </a:r>
            <a:r>
              <a:rPr lang="en-GB" sz="1150" dirty="0">
                <a:latin typeface="Helvetica" panose="020B0604020202020204" pitchFamily="34" charset="0"/>
                <a:cs typeface="Helvetica" panose="020B0604020202020204" pitchFamily="34" charset="0"/>
              </a:rPr>
              <a:t>   With radiator, ornate ceiling arch, staircase rising to first floor landing.</a:t>
            </a:r>
          </a:p>
          <a:p>
            <a:endParaRPr lang="en-GB" sz="1150" dirty="0">
              <a:latin typeface="Helvetica" panose="020B0604020202020204" pitchFamily="34" charset="0"/>
              <a:cs typeface="Helvetica" panose="020B0604020202020204" pitchFamily="34" charset="0"/>
            </a:endParaRPr>
          </a:p>
          <a:p>
            <a:r>
              <a:rPr lang="en-GB" sz="1150" b="1" dirty="0">
                <a:latin typeface="Helvetica" panose="020B0604020202020204" pitchFamily="34" charset="0"/>
                <a:cs typeface="Helvetica" panose="020B0604020202020204" pitchFamily="34" charset="0"/>
              </a:rPr>
              <a:t>LOUNGE: </a:t>
            </a:r>
            <a:r>
              <a:rPr lang="en-GB" sz="1150" dirty="0">
                <a:latin typeface="Helvetica" panose="020B0604020202020204" pitchFamily="34" charset="0"/>
                <a:cs typeface="Helvetica" panose="020B0604020202020204" pitchFamily="34" charset="0"/>
              </a:rPr>
              <a:t> 4.42m x 3.78m (14'6" x 12'5")  A charming room with measurement into uPVC double glazed bay window to the front aspect, fitted with wooden window shutters, chimney recess with slate hearth and wood beam over, TV point, radiator.</a:t>
            </a:r>
          </a:p>
          <a:p>
            <a:endParaRPr lang="en-GB" sz="1150" dirty="0">
              <a:latin typeface="Helvetica" panose="020B0604020202020204" pitchFamily="34" charset="0"/>
              <a:cs typeface="Helvetica" panose="020B0604020202020204" pitchFamily="34" charset="0"/>
            </a:endParaRPr>
          </a:p>
          <a:p>
            <a:r>
              <a:rPr lang="en-GB" sz="1150" b="1" dirty="0">
                <a:latin typeface="Helvetica" panose="020B0604020202020204" pitchFamily="34" charset="0"/>
                <a:cs typeface="Helvetica" panose="020B0604020202020204" pitchFamily="34" charset="0"/>
              </a:rPr>
              <a:t>DINING ROOM:</a:t>
            </a:r>
            <a:r>
              <a:rPr lang="en-GB" sz="1150" dirty="0">
                <a:latin typeface="Helvetica" panose="020B0604020202020204" pitchFamily="34" charset="0"/>
                <a:cs typeface="Helvetica" panose="020B0604020202020204" pitchFamily="34" charset="0"/>
              </a:rPr>
              <a:t>   3.81m x 3.56m (12'6" x 11'8")  With uPVC double glazed window to rear aspect, radiator, door to:</a:t>
            </a:r>
          </a:p>
          <a:p>
            <a:endParaRPr lang="en-GB" sz="1150" dirty="0">
              <a:latin typeface="Helvetica" panose="020B0604020202020204" pitchFamily="34" charset="0"/>
              <a:cs typeface="Helvetica" panose="020B0604020202020204" pitchFamily="34" charset="0"/>
            </a:endParaRPr>
          </a:p>
          <a:p>
            <a:r>
              <a:rPr lang="en-GB" sz="1150" b="1" dirty="0">
                <a:latin typeface="Helvetica" panose="020B0604020202020204" pitchFamily="34" charset="0"/>
                <a:cs typeface="Helvetica" panose="020B0604020202020204" pitchFamily="34" charset="0"/>
              </a:rPr>
              <a:t>KITCHEN:  </a:t>
            </a:r>
            <a:r>
              <a:rPr lang="en-GB" sz="1150" dirty="0">
                <a:latin typeface="Helvetica" panose="020B0604020202020204" pitchFamily="34" charset="0"/>
                <a:cs typeface="Helvetica" panose="020B0604020202020204" pitchFamily="34" charset="0"/>
              </a:rPr>
              <a:t> 4.17m x 2.51m (13'8" x 8'3")   Modern kitchen fitted with a range of patterned gloss finished worktops with tiled surrounds, with range of cupboards, drawer units, plumbing for automatic washing machine, inset one and a half bowl single drainer sink unit with mixer tap, built-in oven with ceramic hob over and filter extractor fan, wall mounted cupboards, space for upright fridge/freezer, access to good size understairs storage cupboard, radiator, wall mounted Glow Worm gas boiler for hot water and central heating, uPVC double glazed window and uPVC double glazed door giving access to the rear garden.</a:t>
            </a:r>
          </a:p>
          <a:p>
            <a:endParaRPr lang="en-GB" sz="1150" dirty="0">
              <a:latin typeface="Helvetica" panose="020B0604020202020204" pitchFamily="34" charset="0"/>
              <a:cs typeface="Helvetica" panose="020B0604020202020204" pitchFamily="34" charset="0"/>
            </a:endParaRPr>
          </a:p>
          <a:p>
            <a:r>
              <a:rPr lang="en-GB" sz="1150" b="1" dirty="0">
                <a:latin typeface="Helvetica" panose="020B0604020202020204" pitchFamily="34" charset="0"/>
                <a:cs typeface="Helvetica" panose="020B0604020202020204" pitchFamily="34" charset="0"/>
              </a:rPr>
              <a:t>FIRST FLOOR LANDING:  </a:t>
            </a:r>
            <a:r>
              <a:rPr lang="en-GB" sz="1150" dirty="0">
                <a:latin typeface="Helvetica" panose="020B0604020202020204" pitchFamily="34" charset="0"/>
                <a:cs typeface="Helvetica" panose="020B0604020202020204" pitchFamily="34" charset="0"/>
              </a:rPr>
              <a:t> With double glazed window with patterned glass, large access with pull down ladder to loft space (this area could offer potential to be converted into additional accommodation subject to the necessary consents), radiator.</a:t>
            </a:r>
          </a:p>
          <a:p>
            <a:endParaRPr lang="en-GB" sz="1150" dirty="0">
              <a:latin typeface="Helvetica" panose="020B0604020202020204" pitchFamily="34" charset="0"/>
              <a:cs typeface="Helvetica" panose="020B0604020202020204" pitchFamily="34" charset="0"/>
            </a:endParaRPr>
          </a:p>
          <a:p>
            <a:r>
              <a:rPr lang="en-GB" sz="1150" b="1" dirty="0">
                <a:latin typeface="Helvetica" panose="020B0604020202020204" pitchFamily="34" charset="0"/>
                <a:cs typeface="Helvetica" panose="020B0604020202020204" pitchFamily="34" charset="0"/>
              </a:rPr>
              <a:t>BEDROOM 1: </a:t>
            </a:r>
            <a:r>
              <a:rPr lang="en-GB" sz="1150" dirty="0">
                <a:latin typeface="Helvetica" panose="020B0604020202020204" pitchFamily="34" charset="0"/>
                <a:cs typeface="Helvetica" panose="020B0604020202020204" pitchFamily="34" charset="0"/>
              </a:rPr>
              <a:t> 4.47m x 3.15m (14'8" x 10'4")  Measurement into uPVC double glazed bay window which overlooks the front elevation and gains wonderful estuary and coastline views, radiator.</a:t>
            </a:r>
          </a:p>
          <a:p>
            <a:endParaRPr lang="en-GB" sz="1150" dirty="0">
              <a:latin typeface="Helvetica" panose="020B0604020202020204" pitchFamily="34" charset="0"/>
              <a:cs typeface="Helvetica" panose="020B0604020202020204" pitchFamily="34" charset="0"/>
            </a:endParaRPr>
          </a:p>
          <a:p>
            <a:r>
              <a:rPr lang="en-GB" sz="1150" b="1" dirty="0">
                <a:latin typeface="Helvetica" panose="020B0604020202020204" pitchFamily="34" charset="0"/>
                <a:cs typeface="Helvetica" panose="020B0604020202020204" pitchFamily="34" charset="0"/>
              </a:rPr>
              <a:t>BEDROOM 2: </a:t>
            </a:r>
            <a:r>
              <a:rPr lang="en-GB" sz="1150" dirty="0">
                <a:latin typeface="Helvetica" panose="020B0604020202020204" pitchFamily="34" charset="0"/>
                <a:cs typeface="Helvetica" panose="020B0604020202020204" pitchFamily="34" charset="0"/>
              </a:rPr>
              <a:t> 3.53m x 2.69m (11'7" x 8'10") With built-in wardrobes in wall recesses with drawer units beneath, radiator, uPVC double glazed window to rear aspect.</a:t>
            </a:r>
          </a:p>
          <a:p>
            <a:endParaRPr lang="en-GB" sz="1150" dirty="0">
              <a:latin typeface="Helvetica" panose="020B0604020202020204" pitchFamily="34" charset="0"/>
              <a:cs typeface="Helvetica" panose="020B0604020202020204" pitchFamily="34" charset="0"/>
            </a:endParaRPr>
          </a:p>
          <a:p>
            <a:r>
              <a:rPr lang="en-GB" sz="1150" b="1" dirty="0">
                <a:latin typeface="Helvetica" panose="020B0604020202020204" pitchFamily="34" charset="0"/>
                <a:cs typeface="Helvetica" panose="020B0604020202020204" pitchFamily="34" charset="0"/>
              </a:rPr>
              <a:t>BEDROOM 3:</a:t>
            </a:r>
            <a:r>
              <a:rPr lang="en-GB" sz="1150" dirty="0">
                <a:latin typeface="Helvetica" panose="020B0604020202020204" pitchFamily="34" charset="0"/>
                <a:cs typeface="Helvetica" panose="020B0604020202020204" pitchFamily="34" charset="0"/>
              </a:rPr>
              <a:t>   3.91m x 2.62m (12'10" x 8'7")  Measurement to uPVC double glazed bay window to rear aspect, radiator.</a:t>
            </a:r>
          </a:p>
          <a:p>
            <a:endParaRPr lang="en-GB" sz="1150" dirty="0">
              <a:latin typeface="Helvetica" panose="020B0604020202020204" pitchFamily="34" charset="0"/>
              <a:cs typeface="Helvetica" panose="020B0604020202020204" pitchFamily="34" charset="0"/>
            </a:endParaRPr>
          </a:p>
          <a:p>
            <a:r>
              <a:rPr lang="en-GB" sz="1150" b="1" dirty="0">
                <a:latin typeface="Helvetica" panose="020B0604020202020204" pitchFamily="34" charset="0"/>
                <a:cs typeface="Helvetica" panose="020B0604020202020204" pitchFamily="34" charset="0"/>
              </a:rPr>
              <a:t>SHOWER ROOM/WC: </a:t>
            </a:r>
            <a:r>
              <a:rPr lang="en-GB" sz="1150" dirty="0">
                <a:latin typeface="Helvetica" panose="020B0604020202020204" pitchFamily="34" charset="0"/>
                <a:cs typeface="Helvetica" panose="020B0604020202020204" pitchFamily="34" charset="0"/>
              </a:rPr>
              <a:t> 2.44m x 1.65m (8'0" x 5'5")  Stylishly fitted with a double width ease of access shower tray, chrome shower unit with rainfall shower head hose and detachable shower head hose and shower splash screen, attractive tiling to splashback areas, pedestal wash hand basin with mirror fronted medicine cabinet over, WC with concealed cistern with push button flush with display surface over, chrome heated towel rail, recessed ceiling LED spotlighting, uPVC double glazed window with wooden window shutters and gaining excellent estuary and coastline views.</a:t>
            </a: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br>
              <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br>
            <a:endParaRPr lang="en-US" sz="1200" dirty="0">
              <a:latin typeface="Helvetica" panose="020B0604020202020204" pitchFamily="34" charset="0"/>
              <a:cs typeface="Helvetica" panose="020B0604020202020204" pitchFamily="34"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10179710"/>
          </a:xfrm>
          <a:prstGeom prst="rect">
            <a:avLst/>
          </a:prstGeom>
          <a:noFill/>
        </p:spPr>
        <p:txBody>
          <a:bodyPr wrap="square" rtlCol="0">
            <a:spAutoFit/>
          </a:bodyPr>
          <a:lstStyle/>
          <a:p>
            <a:r>
              <a:rPr lang="en-GB" sz="1200" b="1" dirty="0">
                <a:latin typeface="Helvetica" panose="020B0604020202020204" pitchFamily="34" charset="0"/>
                <a:cs typeface="Helvetica" panose="020B0604020202020204" pitchFamily="34" charset="0"/>
              </a:rPr>
              <a:t>CLOAKROOM/WC: </a:t>
            </a:r>
            <a:r>
              <a:rPr lang="en-GB" sz="1200" dirty="0">
                <a:latin typeface="Helvetica" panose="020B0604020202020204" pitchFamily="34" charset="0"/>
                <a:cs typeface="Helvetica" panose="020B0604020202020204" pitchFamily="34" charset="0"/>
              </a:rPr>
              <a:t> Fitted with corner wash hand basin with tiled splashback with push button flush, uPVC double glazed window.</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OUTSIDE: </a:t>
            </a:r>
            <a:r>
              <a:rPr lang="en-GB" sz="1200" dirty="0">
                <a:latin typeface="Helvetica" panose="020B0604020202020204" pitchFamily="34" charset="0"/>
                <a:cs typeface="Helvetica" panose="020B0604020202020204" pitchFamily="34" charset="0"/>
              </a:rPr>
              <a:t>  To the front of the property there is a decorative stone garden enclosure with tiled pathway to front door.  To the rear of the property there is a sunny aspect patio area with outside light and access to two outside storage cupboards, double width parking bay with vehicular access from wide service lane from Ryll Grove.</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AGENTS NOTE: </a:t>
            </a:r>
            <a:r>
              <a:rPr lang="en-GB" sz="1200" dirty="0">
                <a:latin typeface="Helvetica" panose="020B0604020202020204" pitchFamily="34" charset="0"/>
                <a:cs typeface="Helvetica" panose="020B0604020202020204" pitchFamily="34" charset="0"/>
              </a:rPr>
              <a:t>The residents of Fairview Terrace have the benefit of use of a community garden located opposite the terrace which is a fantastic meeting place with seating areas and productive vegetable gardens.</a:t>
            </a: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r>
              <a:rPr lang="en-GB" sz="1200" b="1" dirty="0">
                <a:solidFill>
                  <a:srgbClr val="333333"/>
                </a:solidFill>
                <a:effectLst/>
                <a:latin typeface="Helvetica" panose="020B0604020202020204" pitchFamily="34" charset="0"/>
                <a:ea typeface="Times New Roman" panose="02020603050405020304" pitchFamily="18" charset="0"/>
                <a:cs typeface="Helvetica-Bold"/>
              </a:rPr>
              <a:t>FLOOR PLAN: </a:t>
            </a: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dirty="0">
              <a:solidFill>
                <a:srgbClr val="333333"/>
              </a:solidFill>
              <a:latin typeface="Helvetica" panose="020B0604020202020204" pitchFamily="34" charset="0"/>
              <a:ea typeface="Times New Roman" panose="02020603050405020304" pitchFamily="18" charset="0"/>
            </a:endParaRPr>
          </a:p>
          <a:p>
            <a:endParaRPr lang="en-GB" sz="1250" dirty="0">
              <a:solidFill>
                <a:srgbClr val="333333"/>
              </a:solidFill>
              <a:effectLst/>
              <a:latin typeface="Helvetica" panose="020B0604020202020204" pitchFamily="34"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p:txBody>
      </p:sp>
      <p:pic>
        <p:nvPicPr>
          <p:cNvPr id="3" name="Picture 2" descr="A floor plan of a house&#10;&#10;Description automatically generated">
            <a:extLst>
              <a:ext uri="{FF2B5EF4-FFF2-40B4-BE49-F238E27FC236}">
                <a16:creationId xmlns:a16="http://schemas.microsoft.com/office/drawing/2014/main" id="{A941AEE6-7DED-7A26-7CCD-8DCEBC2B603D}"/>
              </a:ext>
            </a:extLst>
          </p:cNvPr>
          <p:cNvPicPr>
            <a:picLocks noChangeAspect="1"/>
          </p:cNvPicPr>
          <p:nvPr/>
        </p:nvPicPr>
        <p:blipFill>
          <a:blip r:embed="rId2"/>
          <a:stretch>
            <a:fillRect/>
          </a:stretch>
        </p:blipFill>
        <p:spPr>
          <a:xfrm>
            <a:off x="8352326" y="3403847"/>
            <a:ext cx="5937717" cy="6464689"/>
          </a:xfrm>
          <a:prstGeom prst="rect">
            <a:avLst/>
          </a:prstGeom>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227</TotalTime>
  <Words>1006</Words>
  <Application>Microsoft Office PowerPoint</Application>
  <PresentationFormat>Custom</PresentationFormat>
  <Paragraphs>112</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Exmouth Office Exmouth</cp:lastModifiedBy>
  <cp:revision>24</cp:revision>
  <cp:lastPrinted>2024-06-10T09:19:02Z</cp:lastPrinted>
  <dcterms:created xsi:type="dcterms:W3CDTF">2023-03-19T13:39:10Z</dcterms:created>
  <dcterms:modified xsi:type="dcterms:W3CDTF">2024-07-02T09:26:44Z</dcterms:modified>
</cp:coreProperties>
</file>